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470" r:id="rId5"/>
    <p:sldId id="460" r:id="rId6"/>
    <p:sldId id="461" r:id="rId7"/>
    <p:sldId id="462" r:id="rId8"/>
    <p:sldId id="463" r:id="rId9"/>
    <p:sldId id="464" r:id="rId10"/>
    <p:sldId id="468" r:id="rId11"/>
    <p:sldId id="469" r:id="rId12"/>
    <p:sldId id="1297" r:id="rId13"/>
    <p:sldId id="1273" r:id="rId14"/>
    <p:sldId id="467" r:id="rId15"/>
    <p:sldId id="1317" r:id="rId16"/>
    <p:sldId id="1026" r:id="rId17"/>
    <p:sldId id="448" r:id="rId18"/>
    <p:sldId id="1318" r:id="rId19"/>
    <p:sldId id="1319" r:id="rId20"/>
    <p:sldId id="1302" r:id="rId21"/>
    <p:sldId id="1293" r:id="rId22"/>
    <p:sldId id="1254" r:id="rId23"/>
    <p:sldId id="1313" r:id="rId24"/>
    <p:sldId id="1314" r:id="rId25"/>
    <p:sldId id="1303" r:id="rId26"/>
    <p:sldId id="1304" r:id="rId27"/>
    <p:sldId id="451" r:id="rId28"/>
    <p:sldId id="1307" r:id="rId29"/>
    <p:sldId id="450" r:id="rId30"/>
    <p:sldId id="1272" r:id="rId31"/>
    <p:sldId id="452" r:id="rId32"/>
    <p:sldId id="1320" r:id="rId33"/>
    <p:sldId id="1306" r:id="rId34"/>
    <p:sldId id="1098" r:id="rId35"/>
    <p:sldId id="507" r:id="rId36"/>
    <p:sldId id="509" r:id="rId37"/>
    <p:sldId id="455" r:id="rId38"/>
    <p:sldId id="1315" r:id="rId39"/>
    <p:sldId id="456" r:id="rId40"/>
    <p:sldId id="1308" r:id="rId41"/>
    <p:sldId id="457" r:id="rId42"/>
    <p:sldId id="1309" r:id="rId43"/>
    <p:sldId id="1310" r:id="rId44"/>
    <p:sldId id="1311" r:id="rId45"/>
    <p:sldId id="1312" r:id="rId46"/>
    <p:sldId id="1316" r:id="rId47"/>
    <p:sldId id="459" r:id="rId48"/>
    <p:sldId id="1101" r:id="rId49"/>
    <p:sldId id="458" r:id="rId50"/>
    <p:sldId id="454" r:id="rId51"/>
    <p:sldId id="711" r:id="rId52"/>
    <p:sldId id="447" r:id="rId53"/>
  </p:sldIdLst>
  <p:sldSz cx="12192000" cy="6858000"/>
  <p:notesSz cx="6858000" cy="9144000"/>
  <p:custDataLst>
    <p:tags r:id="rId5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6996" autoAdjust="0"/>
    <p:restoredTop sz="79006" autoAdjust="0"/>
  </p:normalViewPr>
  <p:slideViewPr>
    <p:cSldViewPr>
      <p:cViewPr varScale="1">
        <p:scale>
          <a:sx n="105" d="100"/>
          <a:sy n="105" d="100"/>
        </p:scale>
        <p:origin x="75" y="339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7" Type="http://schemas.openxmlformats.org/officeDocument/2006/relationships/tags" Target="tags/tag11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目标类别</a:t>
            </a:r>
            <a:r>
              <a:rPr lang="en-US" altLang="zh-CN" dirty="0"/>
              <a:t>y = c</a:t>
            </a:r>
            <a:r>
              <a:rPr lang="zh-CN" altLang="en-US" dirty="0"/>
              <a:t>的后验概率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更换右边图片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Gamma</a:t>
            </a:r>
            <a:r>
              <a:rPr lang="zh-CN" altLang="en-US" dirty="0"/>
              <a:t>定义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Comparison between image classification, object detection and instance segmentation.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 err="1"/>
              <a:t>ngram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更换右边图片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4" name="Rectangle 10"/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7"/>
            <a:ext cx="6117446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27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7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5812317" cy="5687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n-lt"/>
                <a:ea typeface="+mn-ea"/>
                <a:cs typeface="+mj-cs"/>
              </a:defRPr>
            </a:lvl1pPr>
            <a:lvl2pPr marL="257175" indent="0" algn="ctr">
              <a:buNone/>
            </a:lvl2pPr>
            <a:lvl3pPr marL="514350" indent="0" algn="ctr">
              <a:buNone/>
            </a:lvl3pPr>
            <a:lvl4pPr marL="771525" indent="0" algn="ctr">
              <a:buNone/>
            </a:lvl4pPr>
            <a:lvl5pPr marL="1028700" indent="0" algn="ctr">
              <a:buNone/>
            </a:lvl5pPr>
            <a:lvl6pPr marL="1285875" indent="0" algn="ctr">
              <a:buNone/>
            </a:lvl6pPr>
            <a:lvl7pPr marL="1543050" indent="0" algn="ctr">
              <a:buNone/>
            </a:lvl7pPr>
            <a:lvl8pPr marL="1800225" indent="0" algn="ctr">
              <a:buNone/>
            </a:lvl8pPr>
            <a:lvl9pPr marL="20574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280025" y="5550204"/>
            <a:ext cx="4273554" cy="7908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16" name="Rectangle 10"/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Title 7"/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Text Placeholder 12"/>
          <p:cNvSpPr>
            <a:spLocks noGrp="1"/>
          </p:cNvSpPr>
          <p:nvPr>
            <p:ph idx="1" hasCustomPrompt="1"/>
          </p:nvPr>
        </p:nvSpPr>
        <p:spPr bwMode="auto">
          <a:xfrm>
            <a:off x="609600" y="990600"/>
            <a:ext cx="109728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/>
          <p:cNvSpPr>
            <a:spLocks noGrp="1"/>
          </p:cNvSpPr>
          <p:nvPr>
            <p:ph idx="1" hasCustomPrompt="1"/>
          </p:nvPr>
        </p:nvSpPr>
        <p:spPr bwMode="auto">
          <a:xfrm>
            <a:off x="609600" y="1066799"/>
            <a:ext cx="5486400" cy="518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</p:txBody>
      </p:sp>
      <p:sp>
        <p:nvSpPr>
          <p:cNvPr id="8" name="Text Placeholder 12"/>
          <p:cNvSpPr>
            <a:spLocks noGrp="1"/>
          </p:cNvSpPr>
          <p:nvPr>
            <p:ph idx="10" hasCustomPrompt="1"/>
          </p:nvPr>
        </p:nvSpPr>
        <p:spPr bwMode="auto">
          <a:xfrm>
            <a:off x="6248400" y="1066800"/>
            <a:ext cx="5334000" cy="518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6172200" y="1066800"/>
            <a:ext cx="0" cy="518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/>
          <p:cNvSpPr>
            <a:spLocks noGrp="1"/>
          </p:cNvSpPr>
          <p:nvPr>
            <p:ph idx="1" hasCustomPrompt="1"/>
          </p:nvPr>
        </p:nvSpPr>
        <p:spPr bwMode="auto">
          <a:xfrm>
            <a:off x="609599" y="990600"/>
            <a:ext cx="5885794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6553200" y="1066800"/>
            <a:ext cx="0" cy="533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1"/>
            <a:ext cx="10972800" cy="73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990599"/>
            <a:ext cx="10972800" cy="541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898949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ooter Placeholder 2"/>
          <p:cNvSpPr txBox="1"/>
          <p:nvPr/>
        </p:nvSpPr>
        <p:spPr>
          <a:xfrm>
            <a:off x="4114800" y="6492875"/>
            <a:ext cx="39624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/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3" name="Rectangle 17"/>
          <p:cNvSpPr/>
          <p:nvPr/>
        </p:nvSpPr>
        <p:spPr>
          <a:xfrm>
            <a:off x="10972800" y="6521549"/>
            <a:ext cx="3754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Straight Connector 27"/>
          <p:cNvSpPr>
            <a:spLocks noChangeShapeType="1"/>
          </p:cNvSpPr>
          <p:nvPr/>
        </p:nvSpPr>
        <p:spPr bwMode="auto">
          <a:xfrm>
            <a:off x="609600" y="6477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5pPr>
      <a:lvl6pPr marL="25717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6pPr>
      <a:lvl7pPr marL="51435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7pPr>
      <a:lvl8pPr marL="77152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8pPr>
      <a:lvl9pPr marL="102870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153670" indent="-153670" algn="l" rtl="0" eaLnBrk="1" fontAlgn="base" hangingPunct="1">
        <a:spcBef>
          <a:spcPts val="340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lang="en-US" altLang="zh-CN" sz="3200" kern="1200" baseline="0" dirty="0" smtClean="0">
          <a:solidFill>
            <a:srgbClr val="C00000"/>
          </a:solidFill>
          <a:latin typeface="+mn-lt"/>
          <a:ea typeface="+mn-ea"/>
          <a:cs typeface="Arial" panose="020B0604020202020204" pitchFamily="34" charset="0"/>
        </a:defRPr>
      </a:lvl1pPr>
      <a:lvl2pPr marL="307975" indent="-153670" algn="l" rtl="0" eaLnBrk="1" fontAlgn="base" hangingPunct="1">
        <a:spcBef>
          <a:spcPts val="280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462280" indent="-128905" algn="l" rtl="0" eaLnBrk="1" fontAlgn="base" hangingPunct="1">
        <a:spcBef>
          <a:spcPts val="280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617220" indent="-128905" algn="l" rtl="0" eaLnBrk="1" fontAlgn="base" hangingPunct="1">
        <a:spcBef>
          <a:spcPts val="225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71525" indent="-128905" algn="l" rtl="0" eaLnBrk="1" fontAlgn="base" hangingPunct="1">
        <a:spcBef>
          <a:spcPts val="17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35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925830" indent="-102870" algn="l" rtl="0" eaLnBrk="1" latinLnBrk="0" hangingPunct="1">
        <a:spcBef>
          <a:spcPts val="170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028700" indent="-102870" algn="l" rtl="0" eaLnBrk="1" latinLnBrk="0" hangingPunct="1">
        <a:spcBef>
          <a:spcPts val="170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79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131570" indent="-102870" algn="l" rtl="0" eaLnBrk="1" latinLnBrk="0" hangingPunct="1">
        <a:spcBef>
          <a:spcPts val="170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79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234440" indent="-102870" algn="l" rtl="0" eaLnBrk="1" latinLnBrk="0" hangingPunct="1">
        <a:spcBef>
          <a:spcPts val="170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675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nndl.github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.xml"/><Relationship Id="rId2" Type="http://schemas.openxmlformats.org/officeDocument/2006/relationships/image" Target="../media/image18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3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8.xml"/><Relationship Id="rId4" Type="http://schemas.openxmlformats.org/officeDocument/2006/relationships/image" Target="../media/image37.png"/><Relationship Id="rId3" Type="http://schemas.openxmlformats.org/officeDocument/2006/relationships/image" Target="../media/image35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9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hyperlink" Target="https://github.com/nndl/exercise/tree/master/for_chapter_3_linear_regression" TargetMode="External"/><Relationship Id="rId1" Type="http://schemas.openxmlformats.org/officeDocument/2006/relationships/hyperlink" Target="https://github.com/nndl/exercise/tree/master/chap3_softmax_regressio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hyperlink" Target="https://medium.com/zylapp/review-of-deep-learning-algorithms-for-object-detection-c1f3d437b852" TargetMode="Externa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hyperlink" Target="https://towardsdatascience.com/automated-text-classification-using-machine-learning-3df4f4f9570b" TargetMode="Externa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线性模型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神经网络与深度学习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hlinkClick r:id="rId1"/>
              </a:rPr>
              <a:t>https://nndl.github.io/</a:t>
            </a:r>
            <a:endParaRPr lang="en-US" altLang="zh-CN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示例：情感分类</a:t>
            </a:r>
            <a:endParaRPr lang="zh-CN" altLang="en-US" dirty="0"/>
          </a:p>
        </p:txBody>
      </p:sp>
      <p:pic>
        <p:nvPicPr>
          <p:cNvPr id="7172" name="Picture 4" descr="Image result for sentiment classification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487736" y="4267200"/>
            <a:ext cx="7216528" cy="19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981200" y="43434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“sentiment classification”的图片搜索结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2400" y="1245394"/>
            <a:ext cx="3789116" cy="284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将样本</a:t>
            </a:r>
            <a:r>
              <a:rPr lang="en-US" altLang="zh-CN" dirty="0"/>
              <a:t>x</a:t>
            </a:r>
            <a:r>
              <a:rPr lang="zh-CN" altLang="en-US" dirty="0"/>
              <a:t>从文本形式转为向量形式</a:t>
            </a:r>
            <a:endParaRPr lang="en-US" altLang="zh-CN" dirty="0"/>
          </a:p>
          <a:p>
            <a:pPr lvl="1"/>
            <a:r>
              <a:rPr lang="zh-CN" altLang="en-US" dirty="0"/>
              <a:t>词袋模型（</a:t>
            </a:r>
            <a:r>
              <a:rPr lang="en-US" altLang="zh-CN" dirty="0"/>
              <a:t>Bag-of-Words</a:t>
            </a:r>
            <a:r>
              <a:rPr lang="zh-CN" altLang="en-US" dirty="0"/>
              <a:t>，</a:t>
            </a:r>
            <a:r>
              <a:rPr lang="en-US" altLang="zh-CN" dirty="0" err="1"/>
              <a:t>BoW</a:t>
            </a:r>
            <a:r>
              <a:rPr lang="zh-CN" altLang="en-US" dirty="0"/>
              <a:t>）模型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4204" y="4527055"/>
            <a:ext cx="7273993" cy="1676400"/>
          </a:xfrm>
          <a:prstGeom prst="rect">
            <a:avLst/>
          </a:prstGeom>
        </p:spPr>
      </p:pic>
      <p:pic>
        <p:nvPicPr>
          <p:cNvPr id="9218" name="Picture 2" descr="Image result for bag of word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2455592"/>
            <a:ext cx="4572000" cy="169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1981200" y="43434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示例：文本情感分类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441224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1224" y="2240114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26" y="2240114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5546806" y="4644793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216322" y="4150638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7863156" y="3570277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5699206" y="2772148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56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  <a:endParaRPr lang="en-US" altLang="zh-CN" sz="3200" dirty="0"/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线性分类模型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050771"/>
            <a:ext cx="4029104" cy="3019447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05000"/>
            <a:ext cx="3603266" cy="33420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zh-CN" altLang="en-US" dirty="0"/>
              <a:t>感知器</a:t>
            </a:r>
            <a:endParaRPr lang="en-US" altLang="zh-CN" dirty="0"/>
          </a:p>
          <a:p>
            <a:r>
              <a:rPr lang="zh-CN" altLang="en-US" dirty="0"/>
              <a:t>支持向量机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447800"/>
            <a:ext cx="4029104" cy="301944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00400" y="34023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损失函数？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88590"/>
            <a:ext cx="4381500" cy="1212491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分类问题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将分类问题看作条件概率估计问题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引入非线性函数</a:t>
                </a:r>
                <a:r>
                  <a:rPr lang="en-US" altLang="zh-CN" dirty="0"/>
                  <a:t>g </a:t>
                </a:r>
                <a:r>
                  <a:rPr lang="zh-CN" altLang="en-US" dirty="0"/>
                  <a:t>来预测类别标签的条件概率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以二分类为例，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函数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：线性函数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函数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：把线性函数的值域从实数区间“挤压”到了</a:t>
                </a:r>
                <a:r>
                  <a:rPr lang="en-US" altLang="zh-CN" dirty="0"/>
                  <a:t>(0,1)</a:t>
                </a:r>
                <a:r>
                  <a:rPr lang="zh-CN" altLang="en-US" dirty="0"/>
                  <a:t>之间，可以用来表示概率。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0" y="3221582"/>
            <a:ext cx="3268505" cy="4148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43400" y="5454134"/>
            <a:ext cx="4267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如何构建函数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函数与回归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Logistic(Sigmoid)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4" y="2063787"/>
            <a:ext cx="2646438" cy="10022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24400"/>
            <a:ext cx="3452812" cy="1268238"/>
          </a:xfrm>
          <a:prstGeom prst="rect">
            <a:avLst/>
          </a:prstGeom>
        </p:spPr>
      </p:pic>
      <p:pic>
        <p:nvPicPr>
          <p:cNvPr id="7170" name="Picture 2" descr="Image result for softmax vs sigmoi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1" y="2042547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除了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logisitc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，还有什么函数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𝑓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𝑅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→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0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,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1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?</a:t>
                </a:r>
                <a:endParaRPr lang="zh-CN" altLang="en-US" dirty="0">
                  <a:solidFill>
                    <a:srgbClr val="FF0000"/>
                  </a:solidFill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12" r="8" b="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分类问题示例</a:t>
            </a:r>
            <a:endParaRPr lang="en-US" altLang="zh-CN"/>
          </a:p>
          <a:p>
            <a:r>
              <a:rPr lang="zh-CN" altLang="en-US"/>
              <a:t>线性分类模型</a:t>
            </a:r>
            <a:endParaRPr lang="en-US" altLang="zh-CN"/>
          </a:p>
          <a:p>
            <a:pPr lvl="1"/>
            <a:r>
              <a:rPr lang="en-US" altLang="zh-CN"/>
              <a:t>Logistic Regression</a:t>
            </a:r>
            <a:endParaRPr lang="en-US" altLang="zh-CN"/>
          </a:p>
          <a:p>
            <a:pPr lvl="1"/>
            <a:r>
              <a:rPr lang="en-US" altLang="zh-CN"/>
              <a:t>Softmax Regression</a:t>
            </a:r>
            <a:endParaRPr lang="en-US" altLang="zh-CN"/>
          </a:p>
          <a:p>
            <a:pPr lvl="1"/>
            <a:r>
              <a:rPr lang="en-US" altLang="zh-CN"/>
              <a:t>Perceptron</a:t>
            </a:r>
            <a:endParaRPr lang="en-US" altLang="zh-CN"/>
          </a:p>
          <a:p>
            <a:pPr lvl="1"/>
            <a:r>
              <a:rPr lang="en-US" altLang="zh-CN"/>
              <a:t>SVM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学习准则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模型预测条件概率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真实条件概率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对于一个样本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其</m:t>
                    </m:r>
                  </m:oMath>
                </a14:m>
                <a:r>
                  <a:rPr lang="zh-CN" altLang="en-US" dirty="0"/>
                  <a:t>真实条件概率为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733800" y="518230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如何衡量两个条件分布的差异？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932569" y="4062445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69" y="4062445"/>
                <a:ext cx="60960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2" t="-42" r="2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810000" y="1918392"/>
                <a:ext cx="37771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1918392"/>
                <a:ext cx="3777188" cy="461665"/>
              </a:xfrm>
              <a:prstGeom prst="rect">
                <a:avLst/>
              </a:prstGeom>
              <a:blipFill rotWithShape="1">
                <a:blip r:embed="rId3"/>
                <a:stretch>
                  <a:fillRect t="-12" r="-3374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熵（</a:t>
            </a:r>
            <a:r>
              <a:rPr lang="en-US" altLang="zh-CN"/>
              <a:t>Entropy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在信息论中，熵用来衡量一个随机事件的不确定性。</a:t>
            </a:r>
            <a:endParaRPr lang="en-US" altLang="zh-CN" dirty="0"/>
          </a:p>
          <a:p>
            <a:pPr lvl="1"/>
            <a:r>
              <a:rPr lang="zh-CN" altLang="en-US" dirty="0"/>
              <a:t>自信息（</a:t>
            </a:r>
            <a:r>
              <a:rPr lang="en-US" altLang="zh-CN" dirty="0"/>
              <a:t>Self Information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熵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熵越高，则随机变量的信息越多；</a:t>
            </a:r>
            <a:endParaRPr lang="en-US" altLang="zh-CN" dirty="0"/>
          </a:p>
          <a:p>
            <a:pPr lvl="1"/>
            <a:r>
              <a:rPr lang="zh-CN" altLang="en-US" dirty="0"/>
              <a:t>熵越低，则随机变量的信息越少 </a:t>
            </a:r>
            <a:r>
              <a:rPr lang="en-US" altLang="zh-CN" dirty="0"/>
              <a:t>. 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在对分布 𝑞</a:t>
            </a:r>
            <a:r>
              <a:rPr lang="en-US" altLang="zh-CN" dirty="0"/>
              <a:t>(</a:t>
            </a:r>
            <a:r>
              <a:rPr lang="zh-CN" altLang="en-US" dirty="0"/>
              <a:t>𝑦</a:t>
            </a:r>
            <a:r>
              <a:rPr lang="en-US" altLang="zh-CN" dirty="0"/>
              <a:t>) </a:t>
            </a:r>
            <a:r>
              <a:rPr lang="zh-CN" altLang="en-US" dirty="0"/>
              <a:t>的符号进行编码时，熵 𝐼</a:t>
            </a:r>
            <a:r>
              <a:rPr lang="en-US" altLang="zh-CN" dirty="0"/>
              <a:t>(</a:t>
            </a:r>
            <a:r>
              <a:rPr lang="zh-CN" altLang="en-US" dirty="0"/>
              <a:t>𝑞</a:t>
            </a:r>
            <a:r>
              <a:rPr lang="en-US" altLang="zh-CN" dirty="0"/>
              <a:t>) </a:t>
            </a:r>
            <a:r>
              <a:rPr lang="zh-CN" altLang="en-US" dirty="0"/>
              <a:t>也是理论上最优的平均编码长度，这种编码方式称为熵编码（ </a:t>
            </a:r>
            <a:r>
              <a:rPr lang="en-US" altLang="zh-CN" dirty="0"/>
              <a:t>Entropy Encoding </a:t>
            </a:r>
            <a:r>
              <a:rPr lang="zh-CN" altLang="en-US" dirty="0"/>
              <a:t>）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4966370" y="1837473"/>
                <a:ext cx="25314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𝐼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) = −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log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⁡(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𝑝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70" y="1837473"/>
                <a:ext cx="2531462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1" t="-113" r="-6281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283005"/>
            <a:ext cx="2253402" cy="1289991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交叉熵（</a:t>
            </a:r>
            <a:r>
              <a:rPr lang="en-US" altLang="zh-CN"/>
              <a:t>Cross Entropy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交叉熵是按照概率分布</a:t>
            </a:r>
            <a:r>
              <a:rPr lang="en-US" altLang="zh-CN" dirty="0">
                <a:latin typeface="+mn-lt"/>
              </a:rPr>
              <a:t>q</a:t>
            </a:r>
            <a:r>
              <a:rPr lang="zh-CN" altLang="en-US" dirty="0">
                <a:latin typeface="+mn-lt"/>
              </a:rPr>
              <a:t>的最优编码对真实分布为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的信息进行编码的长度。</a:t>
            </a:r>
            <a:endParaRPr lang="en-US" altLang="zh-CN" dirty="0">
              <a:latin typeface="+mn-lt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>
                <a:latin typeface="+mn-lt"/>
              </a:rPr>
              <a:t>在给定 𝑞 的情况下，如果 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和 𝑞 越接近，交叉熵越小；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如果 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 和 𝑞 越远，交叉熵就越大 </a:t>
            </a:r>
            <a:r>
              <a:rPr lang="en-US" altLang="zh-CN" dirty="0">
                <a:latin typeface="+mn-lt"/>
              </a:rPr>
              <a:t>.</a:t>
            </a:r>
            <a:endParaRPr lang="en-US" altLang="zh-CN" dirty="0">
              <a:latin typeface="+mn-lt"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810000" y="2438400"/>
            <a:ext cx="3480231" cy="120835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KL散度（Kullback-Leibler Divergence）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KL散度是用概率分布</a:t>
            </a:r>
            <a:r>
              <a:rPr lang="en-US" altLang="zh-CN" dirty="0"/>
              <a:t>q</a:t>
            </a:r>
            <a:r>
              <a:rPr lang="zh-CN" altLang="en-US" dirty="0"/>
              <a:t>来近似</a:t>
            </a:r>
            <a:r>
              <a:rPr lang="en-US" altLang="zh-CN" dirty="0"/>
              <a:t>p</a:t>
            </a:r>
            <a:r>
              <a:rPr lang="zh-CN" altLang="en-US" dirty="0"/>
              <a:t>时所造成的信息损失量。</a:t>
            </a:r>
            <a:endParaRPr lang="en-US" altLang="zh-CN" dirty="0"/>
          </a:p>
          <a:p>
            <a:pPr lvl="1"/>
            <a:r>
              <a:rPr lang="en-US" altLang="zh-CN" dirty="0"/>
              <a:t>KL</a:t>
            </a:r>
            <a:r>
              <a:rPr lang="zh-CN" altLang="en-US" dirty="0"/>
              <a:t>散度是按照概率分布</a:t>
            </a:r>
            <a:r>
              <a:rPr lang="en-US" altLang="zh-CN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dirty="0"/>
              <a:t>p</a:t>
            </a:r>
            <a:r>
              <a:rPr lang="zh-CN" altLang="en-US" dirty="0"/>
              <a:t>的信息进行编码，其平均编码长度（即交叉熵）</a:t>
            </a:r>
            <a:r>
              <a:rPr lang="en-US" altLang="zh-CN" dirty="0"/>
              <a:t>H(</a:t>
            </a:r>
            <a:r>
              <a:rPr lang="en-US" altLang="zh-CN" dirty="0" err="1"/>
              <a:t>p,q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的最优平均编码长度（即熵）</a:t>
            </a:r>
            <a:r>
              <a:rPr lang="en-US" altLang="zh-CN" dirty="0"/>
              <a:t>H(p)</a:t>
            </a:r>
            <a:r>
              <a:rPr lang="zh-CN" altLang="en-US" dirty="0"/>
              <a:t>之间的差异。</a:t>
            </a:r>
            <a:endParaRPr lang="zh-CN" altLang="en-US" dirty="0"/>
          </a:p>
        </p:txBody>
      </p:sp>
      <p:pic>
        <p:nvPicPr>
          <p:cNvPr id="4" name="Picture 2" descr="Image result for kl divergenc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3401096"/>
            <a:ext cx="3834604" cy="24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810000"/>
            <a:ext cx="3982925" cy="159028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097932" y="1819004"/>
                <a:ext cx="4724050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932" y="1819004"/>
                <a:ext cx="4724050" cy="889731"/>
              </a:xfrm>
              <a:prstGeom prst="rect">
                <a:avLst/>
              </a:prstGeom>
              <a:blipFill rotWithShape="1">
                <a:blip r:embed="rId1"/>
                <a:stretch>
                  <a:fillRect l="-11" t="-41" r="-131" b="-22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411793" y="2884781"/>
                <a:ext cx="2739853" cy="889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93" y="2884781"/>
                <a:ext cx="2739853" cy="889474"/>
              </a:xfrm>
              <a:prstGeom prst="rect">
                <a:avLst/>
              </a:prstGeom>
              <a:blipFill rotWithShape="1">
                <a:blip r:embed="rId2"/>
                <a:stretch>
                  <a:fillRect l="-16" t="-69" r="10" b="-22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7203332" y="3045588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交叉熵损失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4557548" y="5598808"/>
                <a:ext cx="159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48" y="5598808"/>
                <a:ext cx="1592039" cy="553998"/>
              </a:xfrm>
              <a:prstGeom prst="rect">
                <a:avLst/>
              </a:prstGeom>
              <a:blipFill rotWithShape="1">
                <a:blip r:embed="rId3"/>
                <a:stretch>
                  <a:fillRect l="-10" t="-2" r="16" b="-4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6010619" y="556089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负对数似然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02202" y="2066992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KL</a:t>
            </a:r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散度</a:t>
            </a:r>
            <a:endParaRPr lang="zh-CN" altLang="en-US" dirty="0">
              <a:solidFill>
                <a:srgbClr val="FF0000"/>
              </a:solidFill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4548507" y="4006850"/>
                <a:ext cx="534749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STIX Two Math" panose="020206030504050203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STIX Two Math" panose="020206030504050203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507" y="4006850"/>
                <a:ext cx="5347490" cy="553998"/>
              </a:xfrm>
              <a:prstGeom prst="rect">
                <a:avLst/>
              </a:prstGeom>
              <a:blipFill rotWithShape="1">
                <a:blip r:embed="rId4"/>
                <a:stretch>
                  <a:fillRect r="3" b="-43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cs typeface="STIX Two Math" panose="020206030504050203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的真实标签</a:t>
                </a:r>
                <a:endParaRPr lang="zh-CN" altLang="en-US" dirty="0">
                  <a:solidFill>
                    <a:srgbClr val="FF0000"/>
                  </a:solidFill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64" r="23" b="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4535593" y="4875779"/>
                <a:ext cx="462966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93" y="4875779"/>
                <a:ext cx="4629665" cy="553998"/>
              </a:xfrm>
              <a:prstGeom prst="rect">
                <a:avLst/>
              </a:prstGeom>
              <a:blipFill rotWithShape="1">
                <a:blip r:embed="rId6"/>
                <a:stretch>
                  <a:fillRect l="-9" t="-45" r="7" b="-42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2861" y="2107752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1" y="4742585"/>
            <a:ext cx="5239481" cy="88594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推导过程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286000"/>
            <a:ext cx="7362265" cy="254456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Logistic</a:t>
            </a:r>
            <a:r>
              <a:rPr lang="zh-CN" altLang="en-US"/>
              <a:t>回归</a:t>
            </a:r>
            <a:endParaRPr lang="zh-CN" altLang="en-US" dirty="0"/>
          </a:p>
        </p:txBody>
      </p:sp>
      <p:pic>
        <p:nvPicPr>
          <p:cNvPr id="6" name="内容占位符 4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2285" y="1266486"/>
            <a:ext cx="6487430" cy="485842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多分类（</a:t>
            </a:r>
            <a:r>
              <a:rPr lang="en-US" altLang="zh-CN" dirty="0"/>
              <a:t>Multi-class Classification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1" y="1524001"/>
            <a:ext cx="6670749" cy="20628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4038601"/>
            <a:ext cx="5727430" cy="206286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多分类问题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9541" y="5084351"/>
            <a:ext cx="3244028" cy="778349"/>
          </a:xfrm>
          <a:prstGeom prst="rect">
            <a:avLst/>
          </a:prstGeom>
        </p:spPr>
      </p:pic>
      <p:pic>
        <p:nvPicPr>
          <p:cNvPr id="10" name="Picture 4" descr="Image result for softmax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4703350"/>
            <a:ext cx="3371849" cy="139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76963"/>
            <a:ext cx="3194641" cy="1045751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分类示例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softmax</a:t>
            </a:r>
            <a:r>
              <a:rPr lang="zh-CN" altLang="en-US" dirty="0"/>
              <a:t>函数，目标类别</a:t>
            </a:r>
            <a:r>
              <a:rPr lang="en-US" altLang="zh-CN" dirty="0"/>
              <a:t>y = c</a:t>
            </a:r>
            <a:r>
              <a:rPr lang="zh-CN" altLang="en-US" dirty="0"/>
              <a:t>的条件概率为：</a:t>
            </a:r>
            <a:endParaRPr lang="zh-CN" altLang="en-US" dirty="0"/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2286000"/>
            <a:ext cx="4267200" cy="1630452"/>
          </a:xfrm>
          <a:prstGeom prst="rect">
            <a:avLst/>
          </a:prstGeom>
        </p:spPr>
      </p:pic>
      <p:pic>
        <p:nvPicPr>
          <p:cNvPr id="6" name="Picture 2" descr="“Softmax function”的图片搜索结果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14397" y="2438400"/>
            <a:ext cx="3039946" cy="160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KL</a:t>
            </a:r>
            <a:r>
              <a:rPr lang="zh-CN" altLang="en-US"/>
              <a:t>散度</a:t>
            </a:r>
            <a:endParaRPr lang="zh-CN" altLang="en-US"/>
          </a:p>
          <a:p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048000" y="2514601"/>
                <a:ext cx="4724050" cy="894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514601"/>
                <a:ext cx="4724050" cy="894732"/>
              </a:xfrm>
              <a:prstGeom prst="rect">
                <a:avLst/>
              </a:prstGeom>
              <a:blipFill rotWithShape="1">
                <a:blip r:embed="rId1"/>
                <a:stretch>
                  <a:fillRect r="6" b="-215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234307" y="3566299"/>
                <a:ext cx="2717411" cy="894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307" y="3566299"/>
                <a:ext cx="2717411" cy="894732"/>
              </a:xfrm>
              <a:prstGeom prst="rect">
                <a:avLst/>
              </a:prstGeom>
              <a:blipFill rotWithShape="1">
                <a:blip r:embed="rId2"/>
                <a:stretch>
                  <a:fillRect t="-16" r="9" b="-21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8153400" y="374118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交叉熵损失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369465" y="4730937"/>
                <a:ext cx="159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65" y="4730937"/>
                <a:ext cx="1592039" cy="553998"/>
              </a:xfrm>
              <a:prstGeom prst="rect">
                <a:avLst/>
              </a:prstGeom>
              <a:blipFill rotWithShape="1">
                <a:blip r:embed="rId3"/>
                <a:stretch>
                  <a:fillRect l="-34" t="-34" r="40" b="-42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6822536" y="4693024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负对数似然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720822" y="4693024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cs typeface="STIX Two Math" panose="020206030504050203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的真实标签</a:t>
                </a:r>
                <a:endParaRPr lang="zh-CN" altLang="en-US" dirty="0">
                  <a:solidFill>
                    <a:srgbClr val="FF0000"/>
                  </a:solidFill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822" y="4693024"/>
                <a:ext cx="1917513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5" t="-101" r="15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模型：</a:t>
            </a:r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学习准则：交叉熵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优化：梯度下降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3799" y="5105401"/>
            <a:ext cx="4104022" cy="80012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884" y="3008923"/>
            <a:ext cx="2639855" cy="72936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060" y="3185821"/>
            <a:ext cx="772906" cy="37556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74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0" y="4724400"/>
            <a:ext cx="6456836" cy="1124064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828800"/>
            <a:ext cx="3733155" cy="83819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0" y="3200401"/>
            <a:ext cx="6278154" cy="28999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真实概率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66" r="19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预测概率的负对数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66" r="5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blipFill rotWithShape="1">
                <a:blip r:embed="rId4"/>
                <a:stretch>
                  <a:fillRect l="-1" t="-47" r="19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943" y="2743200"/>
            <a:ext cx="5317811" cy="1605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627318"/>
            <a:ext cx="3211370" cy="42019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/>
              <a:t>模拟生物神经元行为的机器，有与生物神经元相对应的部件，如权重（突触）、偏置（阈值）及激活函数（细胞体），输出为</a:t>
            </a:r>
            <a:r>
              <a:rPr lang="en-US" altLang="zh-CN"/>
              <a:t>+1</a:t>
            </a:r>
            <a:r>
              <a:rPr lang="zh-CN" altLang="en-US"/>
              <a:t>或</a:t>
            </a:r>
            <a:r>
              <a:rPr lang="en-US" altLang="zh-CN"/>
              <a:t>-1</a:t>
            </a:r>
            <a:r>
              <a:rPr lang="zh-CN" altLang="en-US"/>
              <a:t>。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2647" y="3429000"/>
            <a:ext cx="2805253" cy="118115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946" y="2957071"/>
            <a:ext cx="4172532" cy="3305636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9448800" y="4191000"/>
            <a:ext cx="457200" cy="228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273541" y="3783568"/>
            <a:ext cx="8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+1/-1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学习算法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一种错误驱动的在线学习算法：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先初始化一个权重向量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（通常是全零向量）；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每次分错一个样本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时，即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用这个样本来更新权重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根据感知器的学习策略，可以反推出感知器的损失函数为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0" y="4038600"/>
            <a:ext cx="1594813" cy="4772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4648200" y="3048000"/>
                <a:ext cx="1698357" cy="466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0574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𝒙</m:t>
                    </m:r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&lt;</m:t>
                    </m:r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:endParaRPr lang="en-US" altLang="zh-CN" sz="2400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048000"/>
                <a:ext cx="1698357" cy="466090"/>
              </a:xfrm>
              <a:prstGeom prst="rect">
                <a:avLst/>
              </a:prstGeom>
              <a:blipFill rotWithShape="1">
                <a:blip r:embed="rId3"/>
                <a:stretch>
                  <a:fillRect r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5404751"/>
            <a:ext cx="3146054" cy="468098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24000"/>
            <a:ext cx="6478480" cy="4800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感知器的学习过程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638800" y="3463182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表示分错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88841" y="43434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对比</a:t>
            </a:r>
            <a:r>
              <a:rPr lang="en-US" altLang="zh-CN" dirty="0">
                <a:solidFill>
                  <a:srgbClr val="FF0000"/>
                </a:solidFill>
              </a:rPr>
              <a:t>Logistic</a:t>
            </a:r>
            <a:r>
              <a:rPr lang="zh-CN" altLang="en-US" dirty="0">
                <a:solidFill>
                  <a:srgbClr val="FF0000"/>
                </a:solidFill>
              </a:rPr>
              <a:t>回归的更新方式：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429000" y="3962400"/>
            <a:ext cx="13716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4794074"/>
            <a:ext cx="2574539" cy="5116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CIFAR-10</a:t>
            </a:r>
            <a:endParaRPr lang="en-US" altLang="zh-CN" dirty="0"/>
          </a:p>
          <a:p>
            <a:pPr lvl="1"/>
            <a:r>
              <a:rPr lang="en-US" altLang="zh-CN" dirty="0"/>
              <a:t>60000</a:t>
            </a:r>
            <a:r>
              <a:rPr lang="zh-CN" altLang="en-US" dirty="0"/>
              <a:t>张</a:t>
            </a:r>
            <a:r>
              <a:rPr lang="en-US" altLang="zh-CN" dirty="0"/>
              <a:t>32x32</a:t>
            </a:r>
            <a:r>
              <a:rPr lang="zh-CN" altLang="en-US" dirty="0"/>
              <a:t>色彩图像，共</a:t>
            </a:r>
            <a:r>
              <a:rPr lang="en-US" altLang="zh-CN" dirty="0"/>
              <a:t>10</a:t>
            </a:r>
            <a:r>
              <a:rPr lang="zh-CN" altLang="en-US" dirty="0"/>
              <a:t>类</a:t>
            </a:r>
            <a:endParaRPr lang="en-US" altLang="zh-CN" dirty="0"/>
          </a:p>
          <a:p>
            <a:pPr lvl="1"/>
            <a:r>
              <a:rPr lang="zh-CN" altLang="en-US" dirty="0"/>
              <a:t>每类</a:t>
            </a:r>
            <a:r>
              <a:rPr lang="en-US" altLang="zh-CN" dirty="0"/>
              <a:t>6000</a:t>
            </a:r>
            <a:r>
              <a:rPr lang="zh-CN" altLang="en-US" dirty="0"/>
              <a:t>张图像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0" y="1535608"/>
            <a:ext cx="5515745" cy="427732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感知器参数学习的更新过程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1" y="1295400"/>
            <a:ext cx="5093061" cy="486400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收敛性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4" y="3048000"/>
            <a:ext cx="6486572" cy="24384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4" y="1504945"/>
            <a:ext cx="6405609" cy="118110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证明过程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感知器的权重向量的更新方式为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在第𝐾 次更新时感知器的权重向量为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         的上界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         </a:t>
            </a:r>
            <a:r>
              <a:rPr lang="zh-CN" altLang="en-US"/>
              <a:t>的下界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524000"/>
            <a:ext cx="2246745" cy="533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971800"/>
            <a:ext cx="1600200" cy="7063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81400"/>
            <a:ext cx="685800" cy="4849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72000"/>
            <a:ext cx="685800" cy="48490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支持向量机（</a:t>
            </a:r>
            <a:r>
              <a:rPr lang="en-US" altLang="zh-CN" dirty="0"/>
              <a:t>Support Vector Machine</a:t>
            </a:r>
            <a:r>
              <a:rPr lang="zh-CN" altLang="en-US" dirty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02533"/>
            <a:ext cx="3857653" cy="36766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181600"/>
            <a:ext cx="4848260" cy="10429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35" y="1543044"/>
            <a:ext cx="4791110" cy="148591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695" y="3864993"/>
            <a:ext cx="3738590" cy="1014420"/>
          </a:xfrm>
          <a:prstGeom prst="rect">
            <a:avLst/>
          </a:prstGeom>
        </p:spPr>
      </p:pic>
      <p:sp>
        <p:nvSpPr>
          <p:cNvPr id="16" name="箭头: 下 15"/>
          <p:cNvSpPr/>
          <p:nvPr/>
        </p:nvSpPr>
        <p:spPr>
          <a:xfrm>
            <a:off x="7638723" y="3421623"/>
            <a:ext cx="381000" cy="369332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752600" y="126827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红色点称为“支持向量”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线性分类模型小结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05000"/>
            <a:ext cx="6984499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不同损失函数的对比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1219200"/>
            <a:ext cx="7489178" cy="1371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478" y="4313325"/>
            <a:ext cx="2188086" cy="3810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479" y="3772766"/>
            <a:ext cx="2639855" cy="402782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6705601" y="3238505"/>
            <a:ext cx="2946371" cy="402782"/>
            <a:chOff x="5092796" y="2743200"/>
            <a:chExt cx="2946371" cy="40278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400" y="2743200"/>
              <a:ext cx="2552767" cy="40278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2796" y="2756934"/>
              <a:ext cx="495313" cy="342909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6705600" y="4865936"/>
            <a:ext cx="2391420" cy="382330"/>
            <a:chOff x="4749658" y="4370631"/>
            <a:chExt cx="2391420" cy="38233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2608" y="4370631"/>
              <a:ext cx="1578470" cy="375567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49658" y="4404609"/>
              <a:ext cx="794678" cy="348352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99" y="2819400"/>
            <a:ext cx="3733336" cy="316892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XOR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pic>
        <p:nvPicPr>
          <p:cNvPr id="5" name="内容占位符 3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1981200" y="1752600"/>
            <a:ext cx="722947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zh-CN" altLang="en-US" dirty="0"/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304110"/>
            <a:ext cx="5521570" cy="2277290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724" y="4002414"/>
            <a:ext cx="5515709" cy="23221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638800" y="463034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http://playground.tensorflow.org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634931" y="207342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如何处理非线性可分问题？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掌握知识点</a:t>
            </a:r>
            <a:endParaRPr lang="zh-CN" altLang="en-US" dirty="0"/>
          </a:p>
          <a:p>
            <a:pPr lvl="1"/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zh-CN" altLang="en-US" dirty="0"/>
              <a:t>损失函数</a:t>
            </a:r>
            <a:endParaRPr lang="en-US" altLang="zh-CN" dirty="0"/>
          </a:p>
          <a:p>
            <a:r>
              <a:rPr lang="zh-CN" altLang="en-US" dirty="0"/>
              <a:t>编程练习</a:t>
            </a:r>
            <a:endParaRPr lang="en-US" altLang="zh-CN" dirty="0"/>
          </a:p>
          <a:p>
            <a:pPr lvl="1"/>
            <a:r>
              <a:rPr lang="en-US" altLang="zh-CN" u="sng" dirty="0">
                <a:hlinkClick r:id="rId1" tooltip="chap3_softmax_regression"/>
              </a:rPr>
              <a:t>chap3_softmax_regression</a:t>
            </a:r>
            <a:endParaRPr lang="en-US" altLang="zh-CN" dirty="0"/>
          </a:p>
          <a:p>
            <a:pPr lvl="1"/>
            <a:endParaRPr lang="en-US" altLang="zh-CN" dirty="0">
              <a:hlinkClick r:id="rId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ImageNet</a:t>
            </a:r>
            <a:endParaRPr lang="en-US" altLang="zh-CN" dirty="0"/>
          </a:p>
          <a:p>
            <a:pPr lvl="1"/>
            <a:r>
              <a:rPr lang="en-US" altLang="zh-CN" dirty="0"/>
              <a:t>14,197,122 images, 21841 </a:t>
            </a:r>
            <a:r>
              <a:rPr lang="en-US" altLang="zh-CN" dirty="0" err="1"/>
              <a:t>synsets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465311"/>
            <a:ext cx="9144000" cy="324968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6800" y="37338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257800" y="2895600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谢  谢</a:t>
            </a:r>
            <a:endParaRPr lang="en-US" altLang="zh-CN" sz="3600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259058"/>
            <a:ext cx="10972800" cy="487328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示例：图像分类、目标检测、实例分割</a:t>
            </a:r>
            <a:endParaRPr lang="zh-TW" altLang="en-US" dirty="0"/>
          </a:p>
        </p:txBody>
      </p:sp>
      <p:pic>
        <p:nvPicPr>
          <p:cNvPr id="2050" name="Picture 2" descr="“image classification”的图片搜索结果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89397" y="1219441"/>
            <a:ext cx="11093003" cy="461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6248400" y="5910745"/>
            <a:ext cx="5562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2"/>
              </a:rPr>
              <a:t>https://medium.com/zylapp/review-of-deep-learning-algorithms-for-object-detection-c1f3d437b852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示例：垃圾邮件过滤</a:t>
            </a:r>
            <a:endParaRPr lang="en-US" altLang="zh-TW" dirty="0"/>
          </a:p>
        </p:txBody>
      </p:sp>
      <p:pic>
        <p:nvPicPr>
          <p:cNvPr id="3074" name="Picture 2" descr="“text classification”的图片搜索结果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59743" y="1447800"/>
            <a:ext cx="8672513" cy="433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示例：文档归类</a:t>
            </a:r>
            <a:endParaRPr lang="zh-TW" altLang="en-US" dirty="0"/>
          </a:p>
        </p:txBody>
      </p:sp>
      <p:pic>
        <p:nvPicPr>
          <p:cNvPr id="4098" name="Picture 2" descr="“text classification”的图片搜索结果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762250" y="1762125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971800" y="6096000"/>
            <a:ext cx="6910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hlinkClick r:id="rId2"/>
              </a:rPr>
              <a:t>https://towardsdatascience.com/automated-text-classification-using-machine-learning-3df4f4f9570b</a:t>
            </a:r>
            <a:endParaRPr lang="zh-CN" altLang="en-US" sz="12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IMING" val="|44.4"/>
</p:tagLst>
</file>

<file path=ppt/tags/tag10.xml><?xml version="1.0" encoding="utf-8"?>
<p:tagLst xmlns:p="http://schemas.openxmlformats.org/presentationml/2006/main">
  <p:tag name="TIMING" val="|12.4"/>
</p:tagLst>
</file>

<file path=ppt/tags/tag11.xml><?xml version="1.0" encoding="utf-8"?>
<p:tagLst xmlns:p="http://schemas.openxmlformats.org/presentationml/2006/main">
  <p:tag name="KSO_WPP_MARK_KEY" val="a832fe7e-1f9a-4bec-98ba-d46eeadd87ac"/>
  <p:tag name="COMMONDATA" val="eyJoZGlkIjoiZDllYzVmN2MxOWQ2M2I2ZWZkYjBhYTFhMmRhODZkMjMifQ=="/>
</p:tagLst>
</file>

<file path=ppt/tags/tag2.xml><?xml version="1.0" encoding="utf-8"?>
<p:tagLst xmlns:p="http://schemas.openxmlformats.org/presentationml/2006/main">
  <p:tag name="TIMING" val="|150.2"/>
</p:tagLst>
</file>

<file path=ppt/tags/tag3.xml><?xml version="1.0" encoding="utf-8"?>
<p:tagLst xmlns:p="http://schemas.openxmlformats.org/presentationml/2006/main">
  <p:tag name="TIMING" val="|86.2|2.3"/>
</p:tagLst>
</file>

<file path=ppt/tags/tag4.xml><?xml version="1.0" encoding="utf-8"?>
<p:tagLst xmlns:p="http://schemas.openxmlformats.org/presentationml/2006/main">
  <p:tag name="TIMING" val="|158.8"/>
</p:tagLst>
</file>

<file path=ppt/tags/tag5.xml><?xml version="1.0" encoding="utf-8"?>
<p:tagLst xmlns:p="http://schemas.openxmlformats.org/presentationml/2006/main">
  <p:tag name="TIMING" val="|53.3|38.9|63.2|25.4"/>
</p:tagLst>
</file>

<file path=ppt/tags/tag6.xml><?xml version="1.0" encoding="utf-8"?>
<p:tagLst xmlns:p="http://schemas.openxmlformats.org/presentationml/2006/main">
  <p:tag name="TIMING" val="|1"/>
</p:tagLst>
</file>

<file path=ppt/tags/tag7.xml><?xml version="1.0" encoding="utf-8"?>
<p:tagLst xmlns:p="http://schemas.openxmlformats.org/presentationml/2006/main">
  <p:tag name="TIMING" val="|106.9"/>
</p:tagLst>
</file>

<file path=ppt/tags/tag8.xml><?xml version="1.0" encoding="utf-8"?>
<p:tagLst xmlns:p="http://schemas.openxmlformats.org/presentationml/2006/main">
  <p:tag name="TIMING" val="|15.7|3.4"/>
</p:tagLst>
</file>

<file path=ppt/tags/tag9.xml><?xml version="1.0" encoding="utf-8"?>
<p:tagLst xmlns:p="http://schemas.openxmlformats.org/presentationml/2006/main">
  <p:tag name="TIMING" val="|143.3|1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y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font">
      <a:majorFont>
        <a:latin typeface="Helvetica"/>
        <a:ea typeface="微软雅黑"/>
        <a:cs typeface=""/>
      </a:majorFont>
      <a:minorFont>
        <a:latin typeface="Times New Roman"/>
        <a:ea typeface="华文楷体"/>
        <a:cs typeface="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0</TotalTime>
  <Words>2733</Words>
  <Application>WPS 演示</Application>
  <PresentationFormat>宽屏</PresentationFormat>
  <Paragraphs>335</Paragraphs>
  <Slides>50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7" baseType="lpstr">
      <vt:lpstr>Arial</vt:lpstr>
      <vt:lpstr>宋体</vt:lpstr>
      <vt:lpstr>Wingdings</vt:lpstr>
      <vt:lpstr>Cambria</vt:lpstr>
      <vt:lpstr>Calibri</vt:lpstr>
      <vt:lpstr>Wingdings 3</vt:lpstr>
      <vt:lpstr>Wingdings 3</vt:lpstr>
      <vt:lpstr>微软雅黑</vt:lpstr>
      <vt:lpstr>Helvetica</vt:lpstr>
      <vt:lpstr>华文楷体</vt:lpstr>
      <vt:lpstr>Times New Roman</vt:lpstr>
      <vt:lpstr>PMingLiU</vt:lpstr>
      <vt:lpstr>Arial Unicode MS</vt:lpstr>
      <vt:lpstr>Tahoma</vt:lpstr>
      <vt:lpstr>Cambria Math</vt:lpstr>
      <vt:lpstr>STIX Two Math</vt:lpstr>
      <vt:lpstr>my</vt:lpstr>
      <vt:lpstr>线性模型</vt:lpstr>
      <vt:lpstr>大纲</vt:lpstr>
      <vt:lpstr>分类示例</vt:lpstr>
      <vt:lpstr>示例：图像分类</vt:lpstr>
      <vt:lpstr>示例：图像分类</vt:lpstr>
      <vt:lpstr>示例：图像分类</vt:lpstr>
      <vt:lpstr>示例：图像分类、目标检测、实例分割</vt:lpstr>
      <vt:lpstr>示例：垃圾邮件过滤</vt:lpstr>
      <vt:lpstr>示例：文档归类</vt:lpstr>
      <vt:lpstr>示例：情感分类</vt:lpstr>
      <vt:lpstr>示例：文本分类</vt:lpstr>
      <vt:lpstr>示例：文本情感分类</vt:lpstr>
      <vt:lpstr>线性分类模型</vt:lpstr>
      <vt:lpstr>线性模型</vt:lpstr>
      <vt:lpstr>线性模型</vt:lpstr>
      <vt:lpstr>Logistic Regression</vt:lpstr>
      <vt:lpstr>Logistic Regression</vt:lpstr>
      <vt:lpstr>分类问题</vt:lpstr>
      <vt:lpstr>Logistic函数与回归</vt:lpstr>
      <vt:lpstr>学习准则</vt:lpstr>
      <vt:lpstr>熵（Entropy）</vt:lpstr>
      <vt:lpstr>交叉熵（Cross Entropy）</vt:lpstr>
      <vt:lpstr>KL散度（Kullback-Leibler Divergence）</vt:lpstr>
      <vt:lpstr>交叉熵损失</vt:lpstr>
      <vt:lpstr>梯度下降</vt:lpstr>
      <vt:lpstr>推导过程</vt:lpstr>
      <vt:lpstr>Logistic回归</vt:lpstr>
      <vt:lpstr>多分类（Multi-class Classification）</vt:lpstr>
      <vt:lpstr>Softmax回归</vt:lpstr>
      <vt:lpstr>Softmax回归</vt:lpstr>
      <vt:lpstr>交叉熵损失</vt:lpstr>
      <vt:lpstr>参数学习</vt:lpstr>
      <vt:lpstr>交叉熵损失函数</vt:lpstr>
      <vt:lpstr>交叉熵损失</vt:lpstr>
      <vt:lpstr>感知器</vt:lpstr>
      <vt:lpstr>感知器</vt:lpstr>
      <vt:lpstr>感知器</vt:lpstr>
      <vt:lpstr>感知器</vt:lpstr>
      <vt:lpstr>感知器的学习过程</vt:lpstr>
      <vt:lpstr>感知器参数学习的更新过程</vt:lpstr>
      <vt:lpstr>收敛性</vt:lpstr>
      <vt:lpstr>证明过程</vt:lpstr>
      <vt:lpstr>支持向量机（Support Vector Machine，SVM）</vt:lpstr>
      <vt:lpstr>总结</vt:lpstr>
      <vt:lpstr>线性分类模型小结</vt:lpstr>
      <vt:lpstr>不同损失函数的对比</vt:lpstr>
      <vt:lpstr>XOR问题</vt:lpstr>
      <vt:lpstr>特征</vt:lpstr>
      <vt:lpstr>课后作业</vt:lpstr>
      <vt:lpstr>PowerPoint 演示文稿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林澜叶</cp:lastModifiedBy>
  <cp:revision>1935</cp:revision>
  <dcterms:created xsi:type="dcterms:W3CDTF">2009-03-19T21:17:00Z</dcterms:created>
  <dcterms:modified xsi:type="dcterms:W3CDTF">2022-10-08T13:22:53Z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6FC760229B2C420C8235B35A29C41B8C</vt:lpwstr>
  </property>
  <property fmtid="{D5CDD505-2E9C-101B-9397-08002B2CF9AE}" pid="3" name="KSOProductBuildVer">
    <vt:lpwstr>2052-11.1.0.12313</vt:lpwstr>
  </property>
</Properties>
</file>